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8" r:id="rId2"/>
    <p:sldId id="287" r:id="rId3"/>
    <p:sldId id="272" r:id="rId4"/>
    <p:sldId id="273" r:id="rId5"/>
    <p:sldId id="260" r:id="rId6"/>
    <p:sldId id="286" r:id="rId7"/>
    <p:sldId id="284" r:id="rId8"/>
    <p:sldId id="283" r:id="rId9"/>
    <p:sldId id="262" r:id="rId10"/>
    <p:sldId id="300" r:id="rId11"/>
    <p:sldId id="263" r:id="rId12"/>
    <p:sldId id="279" r:id="rId13"/>
    <p:sldId id="264" r:id="rId14"/>
    <p:sldId id="292" r:id="rId15"/>
    <p:sldId id="267" r:id="rId16"/>
    <p:sldId id="275" r:id="rId17"/>
    <p:sldId id="301" r:id="rId18"/>
    <p:sldId id="266" r:id="rId19"/>
    <p:sldId id="293" r:id="rId20"/>
    <p:sldId id="276" r:id="rId21"/>
    <p:sldId id="296" r:id="rId22"/>
    <p:sldId id="295" r:id="rId23"/>
    <p:sldId id="269" r:id="rId24"/>
    <p:sldId id="294" r:id="rId25"/>
    <p:sldId id="285" r:id="rId26"/>
    <p:sldId id="268" r:id="rId27"/>
    <p:sldId id="278" r:id="rId28"/>
    <p:sldId id="297" r:id="rId29"/>
    <p:sldId id="298" r:id="rId30"/>
    <p:sldId id="281" r:id="rId31"/>
    <p:sldId id="282" r:id="rId32"/>
    <p:sldId id="291" r:id="rId33"/>
    <p:sldId id="290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스냅스 사춘기 M" panose="02020603020101020101" pitchFamily="18" charset="-127"/>
      <p:regular r:id="rId38"/>
    </p:embeddedFont>
    <p:embeddedFont>
      <p:font typeface="Graphite Std" panose="03020502040602020204" pitchFamily="66" charset="0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E33"/>
    <a:srgbClr val="09531B"/>
    <a:srgbClr val="E7FDEA"/>
    <a:srgbClr val="B3F7BB"/>
    <a:srgbClr val="7EF28C"/>
    <a:srgbClr val="5CE700"/>
    <a:srgbClr val="51ED64"/>
    <a:srgbClr val="14AC38"/>
    <a:srgbClr val="9AFF8F"/>
    <a:srgbClr val="63E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118" autoAdjust="0"/>
  </p:normalViewPr>
  <p:slideViewPr>
    <p:cSldViewPr snapToGrid="0">
      <p:cViewPr varScale="1">
        <p:scale>
          <a:sx n="71" d="100"/>
          <a:sy n="71" d="100"/>
        </p:scale>
        <p:origin x="492" y="60"/>
      </p:cViewPr>
      <p:guideLst>
        <p:guide pos="3840"/>
        <p:guide orient="horz" pos="21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2008</a:t>
            </a:r>
            <a:r>
              <a:rPr lang="ko-KR" b="1"/>
              <a:t>년</a:t>
            </a:r>
          </a:p>
        </c:rich>
      </c:tx>
      <c:layout>
        <c:manualLayout>
          <c:xMode val="edge"/>
          <c:yMode val="edge"/>
          <c:x val="0.42713223120448218"/>
          <c:y val="9.4498135580004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9234801688053941"/>
          <c:y val="0.22331779728194273"/>
          <c:w val="0.40136429501393328"/>
          <c:h val="0.5925674348986150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2008년</c:v>
                </c:pt>
              </c:strCache>
            </c:strRef>
          </c:tx>
          <c:dPt>
            <c:idx val="0"/>
            <c:bubble3D val="0"/>
            <c:spPr>
              <a:solidFill>
                <a:srgbClr val="09531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773-4E73-8882-E4D52625DF68}"/>
              </c:ext>
            </c:extLst>
          </c:dPt>
          <c:dPt>
            <c:idx val="1"/>
            <c:bubble3D val="0"/>
            <c:explosion val="2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773-4E73-8882-E4D52625DF68}"/>
              </c:ext>
            </c:extLst>
          </c:dPt>
          <c:dPt>
            <c:idx val="2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773-4E73-8882-E4D52625DF68}"/>
              </c:ext>
            </c:extLst>
          </c:dPt>
          <c:dPt>
            <c:idx val="3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773-4E73-8882-E4D52625DF68}"/>
              </c:ext>
            </c:extLst>
          </c:dPt>
          <c:dLbls>
            <c:dLbl>
              <c:idx val="0"/>
              <c:layout>
                <c:manualLayout>
                  <c:x val="5.3978082358350402E-2"/>
                  <c:y val="0.14319094765588408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773-4E73-8882-E4D52625DF68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88834086340613E-2"/>
                  <c:y val="-0.1354786798131584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773-4E73-8882-E4D52625DF68}"/>
                </c:ext>
                <c:ext xmlns:c15="http://schemas.microsoft.com/office/drawing/2012/chart" uri="{CE6537A1-D6FC-4f65-9D91-7224C49458BB}">
                  <c15:layout>
                    <c:manualLayout>
                      <c:w val="8.0118351833277132E-2"/>
                      <c:h val="9.3331633613508005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자유여행</c:v>
                </c:pt>
                <c:pt idx="1">
                  <c:v>패키지여행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44.8</c:v>
                </c:pt>
                <c:pt idx="1">
                  <c:v>55.2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773-4E73-8882-E4D52625DF6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33100163900995694"/>
          <c:y val="0.8155148906476134"/>
          <c:w val="0.329109779468297"/>
          <c:h val="5.59757293044713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2015</a:t>
            </a:r>
            <a:r>
              <a:rPr lang="ko-KR" b="1" dirty="0"/>
              <a:t>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09531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12-42D6-90F3-22504B38A5A3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12-42D6-90F3-22504B38A5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612-42D6-90F3-22504B38A5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612-42D6-90F3-22504B38A5A3}"/>
              </c:ext>
            </c:extLst>
          </c:dPt>
          <c:dLbls>
            <c:dLbl>
              <c:idx val="0"/>
              <c:layout>
                <c:manualLayout>
                  <c:x val="0.1031147521601412"/>
                  <c:y val="1.826797541276918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612-42D6-90F3-22504B38A5A3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10612449335163412"/>
                  <c:y val="3.4465112927592733E-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612-42D6-90F3-22504B38A5A3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자유여행</c:v>
                </c:pt>
                <c:pt idx="1">
                  <c:v>패키지여행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72.099999999999994</c:v>
                </c:pt>
                <c:pt idx="1">
                  <c:v>27.9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612-42D6-90F3-22504B38A5A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F1548-F060-422C-81FB-709AE9930C6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6218A-76ED-4052-99D2-27D4D74C20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278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세계의 해외여행자수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현재장</a:t>
            </a:r>
            <a:r>
              <a:rPr lang="en-US" altLang="ko-KR" dirty="0" smtClean="0"/>
              <a:t>) 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한국인의 해외여행 수치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다음</a:t>
            </a:r>
            <a:r>
              <a:rPr lang="ko-KR" altLang="en-US" baseline="0" dirty="0" smtClean="0"/>
              <a:t> 장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에서 자세히 설명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그중에서도</a:t>
            </a:r>
            <a:r>
              <a:rPr lang="ko-KR" altLang="en-US" baseline="0" dirty="0" smtClean="0"/>
              <a:t> 유럽여행자수 설명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유렵여행</a:t>
            </a:r>
            <a:r>
              <a:rPr lang="ko-KR" altLang="en-US" baseline="0" dirty="0" smtClean="0"/>
              <a:t> 자중의 </a:t>
            </a:r>
            <a:r>
              <a:rPr lang="ko-KR" altLang="en-US" baseline="0" dirty="0" err="1" smtClean="0"/>
              <a:t>한명이던</a:t>
            </a:r>
            <a:r>
              <a:rPr lang="ko-KR" altLang="en-US" baseline="0" dirty="0" smtClean="0"/>
              <a:t> 팀원의 경험이 </a:t>
            </a:r>
            <a:r>
              <a:rPr lang="ko-KR" altLang="en-US" baseline="0" dirty="0" err="1" smtClean="0"/>
              <a:t>앱</a:t>
            </a:r>
            <a:r>
              <a:rPr lang="ko-KR" altLang="en-US" baseline="0" dirty="0" smtClean="0"/>
              <a:t> 만들기의 계기가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8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중 </a:t>
            </a:r>
            <a:r>
              <a:rPr lang="en-US" altLang="ko-KR" dirty="0" smtClean="0"/>
              <a:t>1</a:t>
            </a:r>
            <a:r>
              <a:rPr lang="ko-KR" altLang="en-US" dirty="0" smtClean="0"/>
              <a:t>명은 </a:t>
            </a:r>
            <a:r>
              <a:rPr lang="ko-KR" altLang="en-US" dirty="0" err="1" smtClean="0"/>
              <a:t>유럽여행시</a:t>
            </a:r>
            <a:r>
              <a:rPr lang="ko-KR" altLang="en-US" dirty="0" smtClean="0"/>
              <a:t> 기존의 가계부의 사용에 불편을 느꼈다</a:t>
            </a:r>
            <a:endParaRPr lang="en-US" altLang="ko-KR" dirty="0" smtClean="0"/>
          </a:p>
          <a:p>
            <a:r>
              <a:rPr lang="ko-KR" altLang="en-US" dirty="0" err="1" smtClean="0"/>
              <a:t>불편했던점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실시간으로 환율이 업데이트는 되었지만 실시간 정확한 환율이 적용이 되지 않은 점</a:t>
            </a:r>
            <a:endParaRPr lang="en-US" altLang="ko-KR" baseline="0" dirty="0" smtClean="0"/>
          </a:p>
          <a:p>
            <a:r>
              <a:rPr lang="en-US" altLang="ko-KR" baseline="0" dirty="0" smtClean="0"/>
              <a:t>               2.  </a:t>
            </a:r>
            <a:r>
              <a:rPr lang="ko-KR" altLang="en-US" baseline="0" dirty="0" smtClean="0"/>
              <a:t>사용금액과 남은 금액이 잘 맞지 않은 점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필요하다고 생각한 기능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여행 준비를 하면서 </a:t>
            </a:r>
            <a:r>
              <a:rPr lang="ko-KR" altLang="en-US" baseline="0" dirty="0" err="1" smtClean="0"/>
              <a:t>네이버카페</a:t>
            </a:r>
            <a:r>
              <a:rPr lang="en-US" altLang="ko-KR" baseline="0" dirty="0" smtClean="0"/>
              <a:t>(</a:t>
            </a:r>
            <a:r>
              <a:rPr lang="ko-KR" altLang="en-US" sz="1200" dirty="0" smtClean="0">
                <a:latin typeface="+mn-ea"/>
              </a:rPr>
              <a:t>유랑 </a:t>
            </a:r>
            <a:r>
              <a:rPr lang="ko-KR" altLang="en-US" sz="1200" dirty="0" err="1" smtClean="0">
                <a:latin typeface="+mn-ea"/>
              </a:rPr>
              <a:t>네이버</a:t>
            </a:r>
            <a:r>
              <a:rPr lang="ko-KR" altLang="en-US" sz="1200" dirty="0" smtClean="0">
                <a:latin typeface="+mn-ea"/>
              </a:rPr>
              <a:t> 카페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회원수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150</a:t>
            </a:r>
            <a:r>
              <a:rPr lang="ko-KR" altLang="en-US" sz="1200" dirty="0" err="1" smtClean="0">
                <a:latin typeface="+mn-ea"/>
              </a:rPr>
              <a:t>만명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와 </a:t>
            </a:r>
            <a:r>
              <a:rPr lang="ko-KR" altLang="en-US" sz="1200" dirty="0" err="1" smtClean="0">
                <a:latin typeface="+mn-ea"/>
              </a:rPr>
              <a:t>페이스북</a:t>
            </a:r>
            <a:r>
              <a:rPr lang="ko-KR" altLang="en-US" sz="1200" dirty="0" smtClean="0">
                <a:latin typeface="+mn-ea"/>
              </a:rPr>
              <a:t> 그룹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err="1" smtClean="0">
                <a:latin typeface="+mn-ea"/>
              </a:rPr>
              <a:t>유럽어디까지</a:t>
            </a:r>
            <a:r>
              <a:rPr lang="ko-KR" altLang="en-US" sz="1200" dirty="0" smtClean="0">
                <a:latin typeface="+mn-ea"/>
              </a:rPr>
              <a:t> 가봤니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멤버수</a:t>
            </a:r>
            <a:r>
              <a:rPr lang="ko-KR" altLang="en-US" sz="1200" dirty="0" smtClean="0">
                <a:latin typeface="+mn-ea"/>
              </a:rPr>
              <a:t> 약 </a:t>
            </a:r>
            <a:r>
              <a:rPr lang="en-US" altLang="ko-KR" sz="1200" dirty="0" smtClean="0">
                <a:latin typeface="+mn-ea"/>
              </a:rPr>
              <a:t>8</a:t>
            </a:r>
            <a:r>
              <a:rPr lang="ko-KR" altLang="en-US" sz="1200" dirty="0" err="1" smtClean="0">
                <a:latin typeface="+mn-ea"/>
              </a:rPr>
              <a:t>만명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그 이외의 </a:t>
            </a:r>
            <a:r>
              <a:rPr lang="ko-KR" altLang="en-US" sz="1200" dirty="0" err="1" smtClean="0">
                <a:latin typeface="+mn-ea"/>
              </a:rPr>
              <a:t>네이버</a:t>
            </a:r>
            <a:r>
              <a:rPr lang="ko-KR" altLang="en-US" sz="1200" dirty="0" smtClean="0">
                <a:latin typeface="+mn-ea"/>
              </a:rPr>
              <a:t> 카페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err="1" smtClean="0">
                <a:latin typeface="+mn-ea"/>
              </a:rPr>
              <a:t>포에버</a:t>
            </a:r>
            <a:r>
              <a:rPr lang="ko-KR" altLang="en-US" sz="1200" dirty="0" smtClean="0">
                <a:latin typeface="+mn-ea"/>
              </a:rPr>
              <a:t> 홍콩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회원수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50</a:t>
            </a:r>
            <a:r>
              <a:rPr lang="ko-KR" altLang="en-US" sz="1200" dirty="0" err="1" smtClean="0">
                <a:latin typeface="+mn-ea"/>
              </a:rPr>
              <a:t>만명</a:t>
            </a:r>
            <a:r>
              <a:rPr lang="ko-KR" altLang="en-US" sz="1200" dirty="0" smtClean="0">
                <a:latin typeface="+mn-ea"/>
              </a:rPr>
              <a:t> 이상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에서 </a:t>
            </a:r>
            <a:endParaRPr lang="en-US" altLang="ko-KR" sz="1200" dirty="0" smtClean="0">
              <a:latin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n-ea"/>
              </a:rPr>
              <a:t>사람들이 환전에 적용되는 환율을 </a:t>
            </a:r>
            <a:r>
              <a:rPr lang="ko-KR" altLang="en-US" sz="1200" dirty="0" err="1" smtClean="0">
                <a:latin typeface="+mn-ea"/>
              </a:rPr>
              <a:t>모르는점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매매기준율이 아닌 은행 별 현찰 </a:t>
            </a:r>
            <a:r>
              <a:rPr lang="ko-KR" altLang="en-US" sz="1200" dirty="0" err="1" smtClean="0">
                <a:latin typeface="+mn-ea"/>
              </a:rPr>
              <a:t>살때가격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신용카드에 적용되는 환율을 혼동하는 점</a:t>
            </a:r>
            <a:r>
              <a:rPr lang="en-US" altLang="ko-KR" sz="1200" dirty="0" smtClean="0">
                <a:latin typeface="+mn-ea"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n-ea"/>
              </a:rPr>
              <a:t>환전 타이밍을 묻는 점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여행시 하루 경비를 질문하는 글들을 보면서 </a:t>
            </a:r>
            <a:endParaRPr lang="en-US" altLang="ko-KR" sz="1200" dirty="0" smtClean="0">
              <a:latin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+mn-ea"/>
              </a:rPr>
              <a:t>위의 </a:t>
            </a:r>
            <a:r>
              <a:rPr lang="en-US" altLang="ko-KR" sz="1200" dirty="0" smtClean="0">
                <a:latin typeface="+mn-ea"/>
              </a:rPr>
              <a:t>4</a:t>
            </a:r>
            <a:r>
              <a:rPr lang="ko-KR" altLang="en-US" sz="1200" dirty="0" smtClean="0">
                <a:latin typeface="+mn-ea"/>
              </a:rPr>
              <a:t>가지 기능이 해외여행을 하는 </a:t>
            </a:r>
            <a:r>
              <a:rPr lang="ko-KR" altLang="en-US" sz="1200" dirty="0" err="1" smtClean="0">
                <a:latin typeface="+mn-ea"/>
              </a:rPr>
              <a:t>가계부앱에</a:t>
            </a:r>
            <a:r>
              <a:rPr lang="ko-KR" altLang="en-US" sz="1200" dirty="0" smtClean="0">
                <a:latin typeface="+mn-ea"/>
              </a:rPr>
              <a:t> 같이 통합되어</a:t>
            </a:r>
            <a:r>
              <a:rPr lang="ko-KR" altLang="en-US" sz="1200" baseline="0" dirty="0" smtClean="0">
                <a:latin typeface="+mn-ea"/>
              </a:rPr>
              <a:t> 들어가 있으면 편리하겠다고 생각을 했다</a:t>
            </a:r>
            <a:r>
              <a:rPr lang="en-US" altLang="ko-KR" sz="1200" baseline="0" dirty="0" smtClean="0">
                <a:latin typeface="+mn-ea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+mn-ea"/>
              </a:rPr>
              <a:t>2016</a:t>
            </a:r>
            <a:r>
              <a:rPr lang="ko-KR" altLang="en-US" sz="1200" dirty="0" smtClean="0">
                <a:latin typeface="+mn-ea"/>
              </a:rPr>
              <a:t>년 해외 출국자수 전년대비 </a:t>
            </a:r>
            <a:r>
              <a:rPr lang="en-US" altLang="ko-KR" sz="1200" dirty="0" smtClean="0">
                <a:latin typeface="+mn-ea"/>
              </a:rPr>
              <a:t>20.1%  </a:t>
            </a:r>
            <a:r>
              <a:rPr lang="ko-KR" altLang="en-US" sz="1200" dirty="0" smtClean="0">
                <a:latin typeface="+mn-ea"/>
              </a:rPr>
              <a:t>↑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   2016</a:t>
            </a:r>
            <a:r>
              <a:rPr lang="ko-KR" altLang="en-US" sz="1200" dirty="0" smtClean="0">
                <a:latin typeface="+mn-ea"/>
              </a:rPr>
              <a:t>년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월부터 현재까지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환율 및 환전 관련 질문 글 약 </a:t>
            </a:r>
            <a:r>
              <a:rPr lang="en-US" altLang="ko-KR" sz="1200" dirty="0" smtClean="0">
                <a:latin typeface="+mn-ea"/>
              </a:rPr>
              <a:t>2000</a:t>
            </a:r>
            <a:r>
              <a:rPr lang="ko-KR" altLang="en-US" sz="1200" dirty="0" smtClean="0">
                <a:latin typeface="+mn-ea"/>
              </a:rPr>
              <a:t>여건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) ( </a:t>
            </a:r>
            <a:r>
              <a:rPr lang="ko-KR" altLang="en-US" sz="1200" dirty="0" smtClean="0">
                <a:latin typeface="+mn-ea"/>
              </a:rPr>
              <a:t>유랑 </a:t>
            </a:r>
            <a:r>
              <a:rPr lang="ko-KR" altLang="en-US" sz="1200" dirty="0" err="1" smtClean="0">
                <a:latin typeface="+mn-ea"/>
              </a:rPr>
              <a:t>네이버</a:t>
            </a:r>
            <a:r>
              <a:rPr lang="ko-KR" altLang="en-US" sz="1200" dirty="0" smtClean="0">
                <a:latin typeface="+mn-ea"/>
              </a:rPr>
              <a:t> 카페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회원수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150</a:t>
            </a:r>
            <a:r>
              <a:rPr lang="ko-KR" altLang="en-US" sz="1200" dirty="0" err="1" smtClean="0">
                <a:latin typeface="+mn-ea"/>
              </a:rPr>
              <a:t>만명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  </a:t>
            </a:r>
            <a:r>
              <a:rPr lang="ko-KR" altLang="en-US" sz="1200" dirty="0" smtClean="0">
                <a:latin typeface="+mn-ea"/>
              </a:rPr>
              <a:t>▶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ko-KR" sz="1200" dirty="0" smtClean="0">
                <a:latin typeface="+mn-ea"/>
              </a:rPr>
              <a:t>처음 해외를 나가는 사람들</a:t>
            </a:r>
            <a:r>
              <a:rPr lang="ko-KR" altLang="en-US" sz="1200" dirty="0" smtClean="0">
                <a:latin typeface="+mn-ea"/>
              </a:rPr>
              <a:t> 뿐만 아니라 대부분의 사람들은 각 국가의  돈이  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      </a:t>
            </a:r>
            <a:r>
              <a:rPr lang="ko-KR" altLang="en-US" sz="1200" dirty="0" smtClean="0">
                <a:latin typeface="+mn-ea"/>
              </a:rPr>
              <a:t>한화로 대략 얼마인지 알지 못함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 smtClean="0"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국내 거주자의 해외 카드 이용금액 </a:t>
            </a:r>
            <a:r>
              <a:rPr lang="en-US" altLang="ko-KR" sz="1200" dirty="0" smtClean="0">
                <a:latin typeface="+mn-ea"/>
              </a:rPr>
              <a:t>132</a:t>
            </a:r>
            <a:r>
              <a:rPr lang="ko-KR" altLang="en-US" sz="1200" dirty="0" smtClean="0">
                <a:latin typeface="+mn-ea"/>
              </a:rPr>
              <a:t>억 </a:t>
            </a:r>
            <a:r>
              <a:rPr lang="en-US" altLang="ko-KR" sz="1200" dirty="0" smtClean="0">
                <a:latin typeface="+mn-ea"/>
              </a:rPr>
              <a:t>6000</a:t>
            </a:r>
            <a:r>
              <a:rPr lang="ko-KR" altLang="en-US" sz="1200" dirty="0" smtClean="0">
                <a:latin typeface="+mn-ea"/>
              </a:rPr>
              <a:t>만 달러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약 </a:t>
            </a:r>
            <a:r>
              <a:rPr lang="en-US" altLang="ko-KR" sz="1200" dirty="0" smtClean="0">
                <a:latin typeface="+mn-ea"/>
              </a:rPr>
              <a:t>15</a:t>
            </a:r>
            <a:r>
              <a:rPr lang="ko-KR" altLang="en-US" sz="1200" dirty="0" smtClean="0">
                <a:latin typeface="+mn-ea"/>
              </a:rPr>
              <a:t>조원</a:t>
            </a:r>
            <a:r>
              <a:rPr lang="en-US" altLang="ko-KR" sz="1200" dirty="0" smtClean="0">
                <a:latin typeface="+mn-ea"/>
              </a:rPr>
              <a:t>) 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smtClean="0">
                <a:latin typeface="+mn-ea"/>
              </a:rPr>
              <a:t>전 년 대비증가율 </a:t>
            </a:r>
            <a:r>
              <a:rPr lang="en-US" altLang="ko-KR" sz="1200" dirty="0" smtClean="0">
                <a:latin typeface="+mn-ea"/>
              </a:rPr>
              <a:t>8.7% 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latin typeface="+mn-ea"/>
              </a:rPr>
              <a:t>     지난 해 해외카드이용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건당 평균 결제 금액 </a:t>
            </a:r>
            <a:r>
              <a:rPr lang="en-US" altLang="ko-KR" sz="1200" dirty="0" smtClean="0">
                <a:latin typeface="+mn-ea"/>
              </a:rPr>
              <a:t>96</a:t>
            </a:r>
            <a:r>
              <a:rPr lang="ko-KR" altLang="en-US" sz="1200" dirty="0" smtClean="0">
                <a:latin typeface="+mn-ea"/>
              </a:rPr>
              <a:t>달러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약 </a:t>
            </a:r>
            <a:r>
              <a:rPr lang="en-US" altLang="ko-KR" sz="1200" dirty="0" smtClean="0">
                <a:latin typeface="+mn-ea"/>
              </a:rPr>
              <a:t>11</a:t>
            </a:r>
            <a:r>
              <a:rPr lang="ko-KR" altLang="en-US" sz="1200" dirty="0" smtClean="0">
                <a:latin typeface="+mn-ea"/>
              </a:rPr>
              <a:t>만원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ko-KR" altLang="en-US" sz="1200" dirty="0" smtClean="0">
                <a:latin typeface="+mn-ea"/>
              </a:rPr>
              <a:t>     현금 뿐만 아니라 카드나 </a:t>
            </a:r>
            <a:r>
              <a:rPr lang="en-US" altLang="ko-KR" sz="1200" dirty="0" smtClean="0">
                <a:latin typeface="+mn-ea"/>
              </a:rPr>
              <a:t>ATM</a:t>
            </a:r>
            <a:r>
              <a:rPr lang="ko-KR" altLang="en-US" sz="1200" dirty="0" smtClean="0">
                <a:latin typeface="+mn-ea"/>
              </a:rPr>
              <a:t>을 사용하는 단기 및 장기 여행자들은 </a:t>
            </a:r>
            <a:endParaRPr lang="en-US" altLang="ko-KR" sz="1200" dirty="0" smtClean="0">
              <a:latin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  가계부 작성 시 실시간 현재  환율 및 실시간 현찰 살 때 환율정보 및 적용 필요</a:t>
            </a:r>
            <a:endParaRPr lang="en-US" altLang="ko-KR" sz="1200" dirty="0" smtClean="0">
              <a:latin typeface="+mn-ea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dirty="0" smtClean="0">
                <a:latin typeface="+mn-ea"/>
              </a:rPr>
              <a:t>    </a:t>
            </a:r>
            <a:r>
              <a:rPr lang="ko-KR" altLang="en-US" sz="1200" dirty="0" smtClean="0">
                <a:latin typeface="+mn-ea"/>
              </a:rPr>
              <a:t>▶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현지 이용금액 및 정확한 한화 이용원금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남은 금액 및 사용 금액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 파악 목적      </a:t>
            </a:r>
          </a:p>
          <a:p>
            <a:pPr marL="285750" lvl="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 본인 기준에 부합하는 환율이 나왔을 때 알려주는 기능이 필요 </a:t>
            </a:r>
          </a:p>
          <a:p>
            <a:r>
              <a:rPr lang="en-US" altLang="ko-KR" dirty="0" smtClean="0"/>
              <a:t>    </a:t>
            </a:r>
            <a:r>
              <a:rPr lang="ko-KR" altLang="en-US" sz="1200" dirty="0" smtClean="0">
                <a:latin typeface="+mn-ea"/>
              </a:rPr>
              <a:t>▶ 환전은 사용자의 돈과 바로 직결되는 문제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9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하루에도 </a:t>
            </a:r>
            <a:r>
              <a:rPr lang="ko-KR" altLang="en-US" dirty="0" err="1" smtClean="0"/>
              <a:t>수십번씩</a:t>
            </a:r>
            <a:r>
              <a:rPr lang="ko-KR" altLang="en-US" dirty="0" smtClean="0"/>
              <a:t> 변하는 환율로 언제 환전을 할지 고민하는 사람들에게 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환전할때</a:t>
            </a:r>
            <a:r>
              <a:rPr lang="ko-KR" altLang="en-US" dirty="0" smtClean="0"/>
              <a:t> 적용되는 환율과 카드를 </a:t>
            </a:r>
            <a:r>
              <a:rPr lang="ko-KR" altLang="en-US" dirty="0" err="1" smtClean="0"/>
              <a:t>사용했을때</a:t>
            </a:r>
            <a:r>
              <a:rPr lang="ko-KR" altLang="en-US" dirty="0" smtClean="0"/>
              <a:t> 적용되는 </a:t>
            </a:r>
            <a:r>
              <a:rPr lang="ko-KR" altLang="en-US" dirty="0" err="1" smtClean="0"/>
              <a:t>환율이이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현재가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글씨로 된 금액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알고 있는 사람들에게 </a:t>
            </a:r>
            <a:r>
              <a:rPr lang="en-US" altLang="ko-KR" dirty="0" smtClean="0"/>
              <a:t>! </a:t>
            </a:r>
          </a:p>
          <a:p>
            <a:r>
              <a:rPr lang="ko-KR" altLang="en-US" dirty="0" smtClean="0"/>
              <a:t>현찰 </a:t>
            </a:r>
            <a:r>
              <a:rPr lang="ko-KR" altLang="en-US" dirty="0" err="1" smtClean="0"/>
              <a:t>살때</a:t>
            </a:r>
            <a:r>
              <a:rPr lang="ko-KR" altLang="en-US" dirty="0" smtClean="0"/>
              <a:t> 환율을 실시간으로 제공하고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직접 지정한 환율을 지정해놓으면 실시간</a:t>
            </a:r>
            <a:r>
              <a:rPr lang="ko-KR" altLang="en-US" baseline="0" dirty="0" smtClean="0"/>
              <a:t> 환율이 지정 금액에 </a:t>
            </a:r>
            <a:r>
              <a:rPr lang="ko-KR" altLang="en-US" baseline="0" dirty="0" err="1" smtClean="0"/>
              <a:t>도달시</a:t>
            </a:r>
            <a:r>
              <a:rPr lang="ko-KR" altLang="en-US" baseline="0" dirty="0" smtClean="0"/>
              <a:t> 알림을 해드립니다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5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하나의 가계부에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지난 여름 가족 대만여행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올해 유럽여행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테마를 사용자가 직접 정하여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여행지 별로 각각 가계부 작성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1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b="1" dirty="0" smtClean="0"/>
              <a:t>실시간 환율 정보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가계부 적용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 </a:t>
            </a:r>
          </a:p>
          <a:p>
            <a:pPr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일일이 찾아볼 필요가 없어요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얼마를 사용하였는지 정확하게 파악</a:t>
            </a:r>
            <a:r>
              <a:rPr lang="en-US" altLang="ko-KR" dirty="0" smtClean="0"/>
              <a:t>!</a:t>
            </a:r>
          </a:p>
          <a:p>
            <a:pPr>
              <a:buNone/>
            </a:pPr>
            <a:r>
              <a:rPr lang="ko-KR" altLang="en-US" dirty="0" smtClean="0"/>
              <a:t>소비의 오차를 줄여</a:t>
            </a:r>
            <a:endParaRPr lang="en-US" altLang="ko-KR" dirty="0" smtClean="0"/>
          </a:p>
          <a:p>
            <a:pPr>
              <a:buNone/>
            </a:pPr>
            <a:r>
              <a:rPr lang="ko-KR" altLang="en-US" b="1" dirty="0" smtClean="0"/>
              <a:t>정확한 소비 금액</a:t>
            </a:r>
            <a:r>
              <a:rPr lang="ko-KR" altLang="en-US" dirty="0" smtClean="0"/>
              <a:t>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보여드립니다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6218A-76ED-4052-99D2-27D4D74C203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41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0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1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01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8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65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10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0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2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7C0-F4EB-429B-B8FD-4B93670B4DEC}" type="datetimeFigureOut">
              <a:rPr lang="ko-KR" altLang="en-US" smtClean="0"/>
              <a:t>2016-06-10-Friday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78C4C-1B17-44BB-B3F5-DE296FB35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4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870559" y="1862850"/>
            <a:ext cx="9189327" cy="3481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b="1" dirty="0" smtClean="0">
                <a:ln w="12700" cmpd="sng">
                  <a:noFill/>
                  <a:prstDash val="solid"/>
                </a:ln>
                <a:solidFill>
                  <a:srgbClr val="09531B">
                    <a:alpha val="91765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너</a:t>
            </a:r>
            <a:r>
              <a:rPr lang="ko-KR" altLang="en-US" sz="9600" dirty="0" smtClean="0">
                <a:solidFill>
                  <a:prstClr val="black"/>
                </a:solidFill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 </a:t>
            </a:r>
            <a:r>
              <a:rPr lang="ko-KR" altLang="en-US" sz="9600" b="1" dirty="0" smtClean="0">
                <a:ln w="6600">
                  <a:noFill/>
                  <a:prstDash val="solid"/>
                </a:ln>
                <a:solidFill>
                  <a:srgbClr val="14AC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머니</a:t>
            </a:r>
            <a:r>
              <a:rPr lang="ko-KR" altLang="en-US" sz="9600" dirty="0" smtClean="0">
                <a:solidFill>
                  <a:prstClr val="black"/>
                </a:solidFill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 </a:t>
            </a:r>
            <a:r>
              <a:rPr lang="ko-KR" altLang="en-US" sz="9600" b="1" dirty="0" smtClean="0">
                <a:ln w="12700">
                  <a:noFill/>
                  <a:prstDash val="solid"/>
                </a:ln>
                <a:solidFill>
                  <a:srgbClr val="5CE7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매니저</a:t>
            </a:r>
            <a:r>
              <a:rPr lang="ko-KR" altLang="en-US" sz="9600" dirty="0" smtClean="0">
                <a:solidFill>
                  <a:prstClr val="black"/>
                </a:solidFill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 </a:t>
            </a:r>
            <a:r>
              <a:rPr lang="en-US" altLang="ko-KR" sz="6600" dirty="0" smtClean="0">
                <a:solidFill>
                  <a:prstClr val="black"/>
                </a:solidFill>
              </a:rPr>
              <a:t/>
            </a:r>
            <a:br>
              <a:rPr lang="en-US" altLang="ko-KR" sz="6600" dirty="0" smtClean="0">
                <a:solidFill>
                  <a:prstClr val="black"/>
                </a:solidFill>
              </a:rPr>
            </a:br>
            <a:r>
              <a:rPr lang="en-US" altLang="ko-KR" sz="2800" b="1" dirty="0" smtClean="0">
                <a:ln/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Graphite Std" panose="03020502040602020204" pitchFamily="66" charset="0"/>
                <a:ea typeface="+mn-ea"/>
              </a:rPr>
              <a:t>Your Money Manager</a:t>
            </a:r>
            <a:endParaRPr lang="ko-KR" altLang="en-US" sz="2800" b="1" dirty="0">
              <a:ln/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  <a:latin typeface="Graphite Std" panose="03020502040602020204" pitchFamily="66" charset="0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328717" y="2058085"/>
            <a:ext cx="5683169" cy="958644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 smtClean="0">
                <a:ln w="12700">
                  <a:solidFill>
                    <a:srgbClr val="3BE163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너 머니</a:t>
            </a:r>
            <a:r>
              <a:rPr lang="en-US" altLang="ko-KR" sz="3200" b="1" dirty="0" smtClean="0">
                <a:ln w="12700">
                  <a:solidFill>
                    <a:srgbClr val="3BE163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? </a:t>
            </a:r>
            <a:r>
              <a:rPr lang="ko-KR" altLang="en-US" sz="3200" b="1" dirty="0" smtClean="0">
                <a:ln w="12700">
                  <a:solidFill>
                    <a:srgbClr val="3BE163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아직도 모르니</a:t>
            </a:r>
            <a:r>
              <a:rPr lang="en-US" altLang="ko-KR" sz="3200" b="1" dirty="0" smtClean="0">
                <a:ln w="12700">
                  <a:solidFill>
                    <a:srgbClr val="3BE163"/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? </a:t>
            </a:r>
            <a:endParaRPr lang="ko-KR" altLang="en-US" sz="3200" b="1" dirty="0">
              <a:ln w="12700">
                <a:solidFill>
                  <a:srgbClr val="3BE163"/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스냅스 사춘기 M" panose="02020603020101020101" pitchFamily="18" charset="-127"/>
              <a:ea typeface="스냅스 사춘기 M" panose="02020603020101020101" pitchFamily="18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011886" y="5405186"/>
            <a:ext cx="3048000" cy="3131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sz="1700" dirty="0" smtClean="0">
                <a:latin typeface="+mj-ea"/>
                <a:ea typeface="+mj-ea"/>
              </a:rPr>
              <a:t>박건주 박윤정 배지윤</a:t>
            </a:r>
            <a:endParaRPr lang="en-US" altLang="ko-KR" sz="26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5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5" y="831346"/>
            <a:ext cx="10301032" cy="5518117"/>
          </a:xfrm>
        </p:spPr>
      </p:pic>
    </p:spTree>
    <p:extLst>
      <p:ext uri="{BB962C8B-B14F-4D97-AF65-F5344CB8AC3E}">
        <p14:creationId xmlns:p14="http://schemas.microsoft.com/office/powerpoint/2010/main" val="16969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316" r="26707" b="-1"/>
          <a:stretch/>
        </p:blipFill>
        <p:spPr>
          <a:xfrm>
            <a:off x="1639042" y="1496643"/>
            <a:ext cx="3772407" cy="3864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38" y="1575943"/>
            <a:ext cx="4526790" cy="3785414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157807" y="2665623"/>
            <a:ext cx="3048000" cy="3131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9600" b="1" dirty="0" smtClean="0"/>
              <a:t> =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593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47" y="1655213"/>
            <a:ext cx="2252356" cy="4504711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79808" y="236425"/>
            <a:ext cx="10257139" cy="1157941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여행 전</a:t>
            </a:r>
            <a:r>
              <a:rPr lang="en-US" altLang="ko-KR" sz="2000" b="1" dirty="0" smtClean="0"/>
              <a:t>,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000" b="1" dirty="0" smtClean="0"/>
              <a:t>여행 국가의 물가의 감을 잡자</a:t>
            </a:r>
            <a:r>
              <a:rPr lang="en-US" altLang="ko-KR" sz="2000" b="1" dirty="0" smtClean="0"/>
              <a:t>! </a:t>
            </a:r>
            <a:endParaRPr lang="ko-KR" altLang="en-US" sz="20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67" y="2299032"/>
            <a:ext cx="1837272" cy="330111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3250024">
            <a:off x="4748545" y="3300449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48" y="1655213"/>
            <a:ext cx="2252356" cy="45047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53" y="2299032"/>
            <a:ext cx="1814945" cy="325909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3250024">
            <a:off x="8332881" y="5447604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95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t="10969" r="879" b="17588"/>
          <a:stretch/>
        </p:blipFill>
        <p:spPr>
          <a:xfrm>
            <a:off x="1129588" y="1554933"/>
            <a:ext cx="9932824" cy="3675109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5812063" y="4065905"/>
            <a:ext cx="2168267" cy="653143"/>
          </a:xfrm>
          <a:prstGeom prst="fram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1260217" y="3195048"/>
            <a:ext cx="3525157" cy="2034994"/>
          </a:xfrm>
          <a:prstGeom prst="frame">
            <a:avLst>
              <a:gd name="adj1" fmla="val 5183"/>
            </a:avLst>
          </a:prstGeom>
          <a:solidFill>
            <a:srgbClr val="09531B"/>
          </a:solidFill>
          <a:ln w="12700" cmpd="sng">
            <a:solidFill>
              <a:srgbClr val="0953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73" y="2496980"/>
            <a:ext cx="2198100" cy="200952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48" y="2733859"/>
            <a:ext cx="3191052" cy="1701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564">
            <a:off x="1172150" y="2192158"/>
            <a:ext cx="2563180" cy="256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906417" y="416378"/>
            <a:ext cx="10515600" cy="80721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/>
              <a:t>여행 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실시간 환율을 제공</a:t>
            </a:r>
            <a:r>
              <a:rPr lang="en-US" altLang="ko-KR" sz="2000" b="1" dirty="0"/>
              <a:t>!</a:t>
            </a:r>
            <a:endParaRPr lang="ko-KR" altLang="en-US" sz="20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74" y="1617832"/>
            <a:ext cx="2252356" cy="45047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94" y="2261651"/>
            <a:ext cx="1837272" cy="33011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687" y="1617832"/>
            <a:ext cx="2252356" cy="45047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67" y="2248238"/>
            <a:ext cx="1831812" cy="33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83" y="1171406"/>
            <a:ext cx="2342422" cy="4684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96" y="1873979"/>
            <a:ext cx="1868549" cy="329977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14976930">
            <a:off x="6065179" y="4436101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2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23" y="944379"/>
            <a:ext cx="4644637" cy="50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49" y="1463883"/>
            <a:ext cx="2342422" cy="468484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51" y="1463883"/>
            <a:ext cx="2342422" cy="46848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25" y="1524434"/>
            <a:ext cx="2342422" cy="4684844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/>
        </p:nvSpPr>
        <p:spPr>
          <a:xfrm>
            <a:off x="341818" y="1754349"/>
            <a:ext cx="10530115" cy="47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813608" y="2594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 dirty="0" smtClean="0"/>
              <a:t>여행 </a:t>
            </a:r>
            <a:r>
              <a:rPr lang="ko-KR" altLang="en-US" sz="1800" b="1" dirty="0"/>
              <a:t>전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한 가계부 </a:t>
            </a:r>
            <a:r>
              <a:rPr lang="en-US" altLang="ko-KR" sz="1800" b="1" dirty="0"/>
              <a:t>= </a:t>
            </a:r>
            <a:r>
              <a:rPr lang="ko-KR" altLang="en-US" sz="1800" b="1" dirty="0"/>
              <a:t>한 여행 테마 </a:t>
            </a:r>
            <a:r>
              <a:rPr lang="en-US" altLang="ko-KR" sz="1800" b="1" dirty="0"/>
              <a:t>? NO! </a:t>
            </a:r>
            <a:endParaRPr lang="ko-KR" altLang="en-US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38" y="2227007"/>
            <a:ext cx="1868549" cy="32997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71" y="1463883"/>
            <a:ext cx="2342422" cy="46848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" r="573" b="4783"/>
          <a:stretch/>
        </p:blipFill>
        <p:spPr>
          <a:xfrm>
            <a:off x="8935760" y="2161656"/>
            <a:ext cx="1874808" cy="33099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33" y="2161657"/>
            <a:ext cx="1869694" cy="33099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74" y="2161657"/>
            <a:ext cx="1892607" cy="3365125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 rot="14976930">
            <a:off x="2239859" y="4776071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5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6" y="1135109"/>
            <a:ext cx="2363488" cy="4684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38" y="1151089"/>
            <a:ext cx="2363488" cy="4684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46" y="1135109"/>
            <a:ext cx="2380034" cy="4684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71" y="1853541"/>
            <a:ext cx="1895167" cy="32715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965" y="1834491"/>
            <a:ext cx="1900473" cy="33489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91" y="1135109"/>
            <a:ext cx="2419284" cy="47008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9" y="1834491"/>
            <a:ext cx="1917290" cy="32905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47" y="1834491"/>
            <a:ext cx="1894839" cy="32905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13250024">
            <a:off x="2955311" y="4343654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0817" y="1558501"/>
            <a:ext cx="2129852" cy="879059"/>
          </a:xfrm>
        </p:spPr>
        <p:txBody>
          <a:bodyPr/>
          <a:lstStyle/>
          <a:p>
            <a:r>
              <a:rPr lang="en-US" altLang="ko-KR" dirty="0" smtClean="0">
                <a:latin typeface="Graphite Std" panose="03020502040602020204" pitchFamily="66" charset="0"/>
                <a:ea typeface="+mn-ea"/>
              </a:rPr>
              <a:t>INDEX</a:t>
            </a:r>
            <a:endParaRPr lang="ko-KR" altLang="en-US" dirty="0">
              <a:latin typeface="Graphite Std" panose="03020502040602020204" pitchFamily="66" charset="0"/>
              <a:ea typeface="+mn-ea"/>
            </a:endParaRPr>
          </a:p>
        </p:txBody>
      </p:sp>
      <p:sp>
        <p:nvSpPr>
          <p:cNvPr id="4" name="직각 삼각형 3"/>
          <p:cNvSpPr/>
          <p:nvPr/>
        </p:nvSpPr>
        <p:spPr>
          <a:xfrm rot="5400000">
            <a:off x="1301230" y="1296173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531B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623365" y="3897024"/>
            <a:ext cx="5825876" cy="856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/>
              <a:t>3</a:t>
            </a:r>
            <a:r>
              <a:rPr lang="en-US" altLang="ko-KR" sz="1800" b="1" dirty="0" smtClean="0"/>
              <a:t>. Q&amp;A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02850" y="2415519"/>
            <a:ext cx="5866907" cy="696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 smtClean="0"/>
              <a:t>1. </a:t>
            </a:r>
            <a:r>
              <a:rPr lang="ko-KR" altLang="en-US" sz="1800" b="1" dirty="0" smtClean="0"/>
              <a:t>너 머니 매니저의 필요성</a:t>
            </a:r>
            <a:endParaRPr lang="ko-KR" altLang="en-US" sz="1800" b="1" dirty="0"/>
          </a:p>
        </p:txBody>
      </p:sp>
      <p:sp>
        <p:nvSpPr>
          <p:cNvPr id="15" name="직각 삼각형 14"/>
          <p:cNvSpPr/>
          <p:nvPr/>
        </p:nvSpPr>
        <p:spPr>
          <a:xfrm rot="16200000">
            <a:off x="10382314" y="5277017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02850" y="3187174"/>
            <a:ext cx="5644162" cy="616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/>
              <a:t>2</a:t>
            </a:r>
            <a:r>
              <a:rPr lang="en-US" altLang="ko-KR" sz="1800" b="1" dirty="0" smtClean="0"/>
              <a:t>. </a:t>
            </a:r>
            <a:r>
              <a:rPr lang="ko-KR" altLang="en-US" sz="1800" b="1" dirty="0" smtClean="0"/>
              <a:t>너 머니 매니저의 주요 기능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982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카테고리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75478" y="1229972"/>
            <a:ext cx="5565321" cy="41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8" y="1256387"/>
            <a:ext cx="2345281" cy="46593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27" y="1256387"/>
            <a:ext cx="2345281" cy="4659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04" y="1256387"/>
            <a:ext cx="2345281" cy="46593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8" y="1951452"/>
            <a:ext cx="1858298" cy="32582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39" y="1925131"/>
            <a:ext cx="1917697" cy="34058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26" y="1925134"/>
            <a:ext cx="1903406" cy="34058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29" y="1256387"/>
            <a:ext cx="2345281" cy="46593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69" y="1866767"/>
            <a:ext cx="1946290" cy="352405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13250024">
            <a:off x="2492419" y="2038780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6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12" y="1242033"/>
            <a:ext cx="2345281" cy="46593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44" y="1256390"/>
            <a:ext cx="2345281" cy="46593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49" y="1950646"/>
            <a:ext cx="1873704" cy="3332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40" y="1937852"/>
            <a:ext cx="1892544" cy="3314087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076981" y="539282"/>
            <a:ext cx="2205942" cy="7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/>
              <a:t>하루 총 사용량 </a:t>
            </a:r>
            <a:endParaRPr lang="ko-KR" altLang="en-US" sz="1800" b="1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647344" y="524925"/>
            <a:ext cx="2751046" cy="7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/>
              <a:t>여행 기간 내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총 사용량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502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24" y="1502620"/>
            <a:ext cx="2345281" cy="46593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18" y="1577104"/>
            <a:ext cx="2329657" cy="4659313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161208" y="859996"/>
            <a:ext cx="2205942" cy="7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/>
              <a:t>하루 총 사용량 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55" y="2246996"/>
            <a:ext cx="1943344" cy="34565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69" y="2178995"/>
            <a:ext cx="1858296" cy="33221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59" y="1502620"/>
            <a:ext cx="2345281" cy="46593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85" y="2178995"/>
            <a:ext cx="1897768" cy="3375498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020830" y="833901"/>
            <a:ext cx="2205942" cy="7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/>
              <a:t>현금 사용량 </a:t>
            </a:r>
            <a:endParaRPr lang="ko-KR" altLang="en-US" sz="1800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907146" y="859996"/>
            <a:ext cx="2205942" cy="717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/>
              <a:t>카드 사용량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864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38" y="1400663"/>
            <a:ext cx="2391442" cy="47828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7" y="1446295"/>
            <a:ext cx="2342422" cy="4684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97" y="2146749"/>
            <a:ext cx="1897345" cy="3322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56" y="2113397"/>
            <a:ext cx="1900777" cy="33977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48" y="1400663"/>
            <a:ext cx="2345281" cy="4659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43" y="2026692"/>
            <a:ext cx="1946290" cy="3524050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 rot="13250024">
            <a:off x="2042315" y="2689389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24" y="1464011"/>
            <a:ext cx="2342422" cy="46848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558" y="2153870"/>
            <a:ext cx="1889136" cy="3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80" y="1135673"/>
            <a:ext cx="4969240" cy="4969240"/>
          </a:xfrm>
        </p:spPr>
      </p:pic>
    </p:spTree>
    <p:extLst>
      <p:ext uri="{BB962C8B-B14F-4D97-AF65-F5344CB8AC3E}">
        <p14:creationId xmlns:p14="http://schemas.microsoft.com/office/powerpoint/2010/main" val="39083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963" y="1417976"/>
            <a:ext cx="2477214" cy="46380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871" y="1459701"/>
            <a:ext cx="2381793" cy="459636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89000" y="637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여행 중</a:t>
            </a:r>
            <a:r>
              <a:rPr lang="en-US" altLang="ko-KR" sz="2000" b="1" dirty="0" smtClean="0"/>
              <a:t>,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2000" b="1" dirty="0" smtClean="0"/>
              <a:t>하루 예산 초과를 알리자 </a:t>
            </a:r>
            <a:r>
              <a:rPr lang="en-US" altLang="ko-KR" sz="2000" b="1" dirty="0" smtClean="0"/>
              <a:t>!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08" y="2152857"/>
            <a:ext cx="1894699" cy="31909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26" y="2100600"/>
            <a:ext cx="1979907" cy="32932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243" y="1417976"/>
            <a:ext cx="2468457" cy="46692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69" y="2111132"/>
            <a:ext cx="1973338" cy="33457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5" y="1459701"/>
            <a:ext cx="2402087" cy="46593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61" y="2152857"/>
            <a:ext cx="1845302" cy="3282733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13250024">
            <a:off x="1779155" y="2963098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12" y="796925"/>
            <a:ext cx="4676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8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14" y="1410759"/>
            <a:ext cx="2345281" cy="46593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598" y="2050563"/>
            <a:ext cx="1913540" cy="3451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59" y="1410759"/>
            <a:ext cx="2345281" cy="46593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35" y="2104506"/>
            <a:ext cx="1871852" cy="33174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89" y="1410759"/>
            <a:ext cx="2345281" cy="46593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908" y="2031490"/>
            <a:ext cx="1964666" cy="349448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3250024">
            <a:off x="3085744" y="3124998"/>
            <a:ext cx="387752" cy="324091"/>
          </a:xfrm>
          <a:prstGeom prst="rightArrow">
            <a:avLst/>
          </a:prstGeom>
          <a:solidFill>
            <a:srgbClr val="5C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889000" y="637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여행 후</a:t>
            </a:r>
            <a:r>
              <a:rPr lang="en-US" altLang="ko-KR" sz="2000" b="1" dirty="0" smtClean="0"/>
              <a:t>,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2000" b="1" dirty="0" smtClean="0"/>
              <a:t>사용량을 한 눈에 파악하자</a:t>
            </a:r>
            <a:r>
              <a:rPr lang="en-US" altLang="ko-KR" sz="2000" b="1" dirty="0" smtClean="0"/>
              <a:t>!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34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785" y="1343493"/>
            <a:ext cx="2345281" cy="46593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13" y="1343493"/>
            <a:ext cx="2345281" cy="46593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872" y="2010980"/>
            <a:ext cx="1879321" cy="33426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17" y="2010980"/>
            <a:ext cx="1879321" cy="33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1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50367" y="5384798"/>
            <a:ext cx="5921829" cy="382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b="1" dirty="0"/>
              <a:t>출처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세계관광기구</a:t>
            </a:r>
            <a:r>
              <a:rPr lang="en-US" altLang="ko-KR" sz="1200" b="1" dirty="0"/>
              <a:t>(UNWTO), &lt;World Tourism Barometer, 2013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84" y="1453994"/>
            <a:ext cx="6649800" cy="38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1052736"/>
            <a:ext cx="8229600" cy="315436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b="1" dirty="0" smtClean="0"/>
              <a:t>Smart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Smart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여행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Smart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가계부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91544" y="3941049"/>
            <a:ext cx="8229600" cy="1545035"/>
          </a:xfrm>
        </p:spPr>
        <p:txBody>
          <a:bodyPr/>
          <a:lstStyle/>
          <a:p>
            <a:pPr algn="ctr">
              <a:buNone/>
            </a:pPr>
            <a:r>
              <a:rPr lang="en-US" altLang="ko-KR" b="1" dirty="0" smtClean="0"/>
              <a:t>Smart</a:t>
            </a:r>
            <a:r>
              <a:rPr lang="ko-KR" altLang="en-US" b="1" dirty="0" smtClean="0"/>
              <a:t> 한 여행을 위한 </a:t>
            </a:r>
            <a:r>
              <a:rPr lang="en-US" altLang="ko-KR" b="1" dirty="0" smtClean="0"/>
              <a:t>All in one </a:t>
            </a:r>
            <a:r>
              <a:rPr lang="ko-KR" altLang="en-US" b="1" dirty="0" smtClean="0"/>
              <a:t>가계부</a:t>
            </a:r>
            <a:endParaRPr lang="en-US" altLang="ko-KR" dirty="0" smtClean="0"/>
          </a:p>
          <a:p>
            <a:pPr algn="ctr">
              <a:buNone/>
            </a:pPr>
            <a:r>
              <a:rPr lang="ko-KR" altLang="en-US" dirty="0" smtClean="0"/>
              <a:t>해외 여행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돈 관리 걱정 끝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6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79" y="1104855"/>
            <a:ext cx="7525250" cy="46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2896223" y="2683239"/>
            <a:ext cx="6399553" cy="185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1500" b="1" dirty="0" smtClean="0">
                <a:solidFill>
                  <a:srgbClr val="09531B"/>
                </a:solidFill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Q&amp;A</a:t>
            </a:r>
            <a:r>
              <a:rPr lang="en-US" altLang="ko-KR" sz="8800" b="1" dirty="0" smtClean="0">
                <a:solidFill>
                  <a:srgbClr val="5CE700"/>
                </a:solidFill>
              </a:rPr>
              <a:t/>
            </a:r>
            <a:br>
              <a:rPr lang="en-US" altLang="ko-KR" sz="8800" b="1" dirty="0" smtClean="0">
                <a:solidFill>
                  <a:srgbClr val="5CE700"/>
                </a:solidFill>
              </a:rPr>
            </a:br>
            <a:endParaRPr lang="ko-KR" altLang="en-US" sz="4000" b="1" dirty="0">
              <a:ln/>
              <a:solidFill>
                <a:srgbClr val="5CE700"/>
              </a:solidFill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</a:endParaRPr>
          </a:p>
        </p:txBody>
      </p:sp>
      <p:sp>
        <p:nvSpPr>
          <p:cNvPr id="3" name="직각 삼각형 2"/>
          <p:cNvSpPr/>
          <p:nvPr/>
        </p:nvSpPr>
        <p:spPr>
          <a:xfrm rot="5400000">
            <a:off x="1301230" y="1296173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531B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rot="16200000">
            <a:off x="10382314" y="5277017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9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2896224" y="2280139"/>
            <a:ext cx="6740146" cy="2261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8800" b="1" dirty="0" smtClean="0">
                <a:solidFill>
                  <a:srgbClr val="09531B"/>
                </a:solidFill>
                <a:latin typeface="스냅스 사춘기 M" panose="02020603020101020101" pitchFamily="18" charset="-127"/>
                <a:ea typeface="스냅스 사춘기 M" panose="02020603020101020101" pitchFamily="18" charset="-127"/>
              </a:rPr>
              <a:t>Thank you !</a:t>
            </a:r>
            <a:endParaRPr lang="ko-KR" altLang="en-US" sz="4000" b="1" dirty="0">
              <a:ln/>
              <a:solidFill>
                <a:srgbClr val="09531B"/>
              </a:solidFill>
              <a:effectLst>
                <a:outerShdw blurRad="38100" dist="19050" dir="2700000" algn="tl" rotWithShape="0">
                  <a:prstClr val="black">
                    <a:lumMod val="50000"/>
                    <a:alpha val="40000"/>
                  </a:prstClr>
                </a:outerShdw>
              </a:effectLst>
              <a:latin typeface="스냅스 사춘기 M" panose="02020603020101020101" pitchFamily="18" charset="-127"/>
              <a:ea typeface="스냅스 사춘기 M" panose="02020603020101020101" pitchFamily="18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rot="5400000">
            <a:off x="1301230" y="1296173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9531B"/>
              </a:solidFill>
            </a:endParaRPr>
          </a:p>
        </p:txBody>
      </p:sp>
      <p:sp>
        <p:nvSpPr>
          <p:cNvPr id="4" name="직각 삼각형 3"/>
          <p:cNvSpPr/>
          <p:nvPr/>
        </p:nvSpPr>
        <p:spPr>
          <a:xfrm rot="16200000">
            <a:off x="10382314" y="5277017"/>
            <a:ext cx="524656" cy="524656"/>
          </a:xfrm>
          <a:prstGeom prst="rtTriangle">
            <a:avLst/>
          </a:prstGeom>
          <a:solidFill>
            <a:srgbClr val="09531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해외여행 규모.jpg"/>
          <p:cNvPicPr>
            <a:picLocks noGrp="1"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6866" y="2000996"/>
            <a:ext cx="5029294" cy="28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4795" y="510014"/>
            <a:ext cx="10415645" cy="657341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b="1" dirty="0" smtClean="0"/>
              <a:t>여행 패턴 분석</a:t>
            </a:r>
            <a:endParaRPr lang="ko-KR" altLang="en-US" sz="2000" b="1" dirty="0"/>
          </a:p>
        </p:txBody>
      </p:sp>
      <p:graphicFrame>
        <p:nvGraphicFramePr>
          <p:cNvPr id="25" name="내용 개체 틀 24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46031539"/>
              </p:ext>
            </p:extLst>
          </p:nvPr>
        </p:nvGraphicFramePr>
        <p:xfrm>
          <a:off x="584617" y="908130"/>
          <a:ext cx="6443855" cy="5043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8057689" y="5569210"/>
            <a:ext cx="3543535" cy="38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dirty="0" smtClean="0"/>
              <a:t>출처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포항공대신문</a:t>
            </a:r>
            <a:r>
              <a:rPr lang="en-US" altLang="ko-KR" sz="1200" b="1" dirty="0" smtClean="0"/>
              <a:t>,2015</a:t>
            </a:r>
            <a:r>
              <a:rPr lang="ko-KR" altLang="en-US" sz="1200" b="1" dirty="0" smtClean="0"/>
              <a:t>년 </a:t>
            </a:r>
            <a:r>
              <a:rPr lang="en-US" altLang="ko-KR" sz="1200" b="1" dirty="0" smtClean="0"/>
              <a:t>12</a:t>
            </a:r>
            <a:r>
              <a:rPr lang="ko-KR" altLang="en-US" sz="1200" b="1" dirty="0" smtClean="0"/>
              <a:t>월 </a:t>
            </a:r>
            <a:r>
              <a:rPr lang="en-US" altLang="ko-KR" sz="1200" b="1" dirty="0" smtClean="0"/>
              <a:t>2</a:t>
            </a:r>
            <a:r>
              <a:rPr lang="ko-KR" altLang="en-US" sz="1200" b="1" dirty="0" smtClean="0"/>
              <a:t>일</a:t>
            </a:r>
            <a:endParaRPr lang="ko-KR" altLang="en-US" sz="1200" b="1" dirty="0"/>
          </a:p>
        </p:txBody>
      </p:sp>
      <p:graphicFrame>
        <p:nvGraphicFramePr>
          <p:cNvPr id="26" name="내용 개체 틀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064960"/>
              </p:ext>
            </p:extLst>
          </p:nvPr>
        </p:nvGraphicFramePr>
        <p:xfrm>
          <a:off x="6203732" y="1321285"/>
          <a:ext cx="4651895" cy="4093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239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88057" y="5081666"/>
            <a:ext cx="3424003" cy="360779"/>
          </a:xfrm>
        </p:spPr>
        <p:txBody>
          <a:bodyPr>
            <a:normAutofit/>
          </a:bodyPr>
          <a:lstStyle/>
          <a:p>
            <a:r>
              <a:rPr lang="ko-KR" altLang="en-US" sz="1200" b="1" dirty="0" smtClean="0"/>
              <a:t>출처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여행신문 </a:t>
            </a:r>
            <a:r>
              <a:rPr lang="en-US" altLang="ko-KR" sz="1200" b="1" dirty="0" smtClean="0"/>
              <a:t>2013</a:t>
            </a:r>
            <a:r>
              <a:rPr lang="ko-KR" altLang="en-US" sz="1200" b="1" dirty="0" smtClean="0"/>
              <a:t>년 </a:t>
            </a:r>
            <a:r>
              <a:rPr lang="en-US" altLang="ko-KR" sz="1200" b="1" dirty="0" smtClean="0"/>
              <a:t>1</a:t>
            </a:r>
            <a:r>
              <a:rPr lang="ko-KR" altLang="en-US" sz="1200" b="1" dirty="0" smtClean="0"/>
              <a:t>월 </a:t>
            </a:r>
            <a:r>
              <a:rPr lang="en-US" altLang="ko-KR" sz="1200" b="1" dirty="0" smtClean="0"/>
              <a:t>21</a:t>
            </a:r>
            <a:r>
              <a:rPr lang="ko-KR" altLang="en-US" sz="1200" b="1" dirty="0" smtClean="0"/>
              <a:t>일</a:t>
            </a:r>
            <a:endParaRPr lang="ko-KR" altLang="en-US" sz="12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30" y="1967383"/>
            <a:ext cx="6077940" cy="27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 descr="https://andrewpegodadotcom.files.wordpress.com/2015/03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62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276573"/>
            <a:ext cx="7620000" cy="3765611"/>
          </a:xfrm>
        </p:spPr>
      </p:pic>
    </p:spTree>
    <p:extLst>
      <p:ext uri="{BB962C8B-B14F-4D97-AF65-F5344CB8AC3E}">
        <p14:creationId xmlns:p14="http://schemas.microsoft.com/office/powerpoint/2010/main" val="2893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4" y="1579664"/>
            <a:ext cx="5278246" cy="38383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05"/>
          <a:stretch/>
        </p:blipFill>
        <p:spPr>
          <a:xfrm>
            <a:off x="6096000" y="2333660"/>
            <a:ext cx="3626393" cy="26754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453887" y="5535201"/>
            <a:ext cx="3526972" cy="382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b="1" dirty="0"/>
              <a:t>출처</a:t>
            </a:r>
            <a:r>
              <a:rPr lang="en-US" altLang="ko-KR" sz="1400" b="1" dirty="0"/>
              <a:t>: </a:t>
            </a:r>
            <a:r>
              <a:rPr lang="ko-KR" altLang="en-US" sz="1400" b="1" dirty="0" err="1" smtClean="0"/>
              <a:t>네이버</a:t>
            </a:r>
            <a:r>
              <a:rPr lang="ko-KR" altLang="en-US" sz="1400" b="1" dirty="0" smtClean="0"/>
              <a:t> 유랑카페</a:t>
            </a:r>
            <a:r>
              <a:rPr lang="en-US" altLang="ko-KR" sz="1400" b="1" dirty="0" smtClean="0"/>
              <a:t>,</a:t>
            </a:r>
            <a:r>
              <a:rPr lang="ko-KR" altLang="en-US" sz="1400" b="1" dirty="0" err="1" smtClean="0"/>
              <a:t>회원수</a:t>
            </a:r>
            <a:r>
              <a:rPr lang="ko-KR" altLang="en-US" sz="1400" b="1" dirty="0" smtClean="0"/>
              <a:t> 약 </a:t>
            </a:r>
            <a:r>
              <a:rPr lang="en-US" altLang="ko-KR" sz="1400" b="1" dirty="0" smtClean="0"/>
              <a:t>150</a:t>
            </a:r>
            <a:r>
              <a:rPr lang="ko-KR" altLang="en-US" sz="1400" b="1" dirty="0" err="1" smtClean="0"/>
              <a:t>만명</a:t>
            </a:r>
            <a:endParaRPr lang="ko-KR" altLang="en-US" sz="1400" b="1" dirty="0"/>
          </a:p>
        </p:txBody>
      </p:sp>
      <p:sp>
        <p:nvSpPr>
          <p:cNvPr id="12" name="구름 모양 설명선 11"/>
          <p:cNvSpPr/>
          <p:nvPr/>
        </p:nvSpPr>
        <p:spPr>
          <a:xfrm>
            <a:off x="8810170" y="790819"/>
            <a:ext cx="3012515" cy="1872195"/>
          </a:xfrm>
          <a:prstGeom prst="cloudCallout">
            <a:avLst>
              <a:gd name="adj1" fmla="val -39726"/>
              <a:gd name="adj2" fmla="val 67152"/>
            </a:avLst>
          </a:prstGeom>
          <a:solidFill>
            <a:srgbClr val="E7FDEA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42400" y="1431609"/>
            <a:ext cx="2548056" cy="590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n w="0">
                  <a:solidFill>
                    <a:srgbClr val="09531B"/>
                  </a:solidFill>
                </a:ln>
                <a:solidFill>
                  <a:srgbClr val="0953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약 </a:t>
            </a:r>
            <a:r>
              <a:rPr lang="en-US" altLang="ko-KR" sz="2800" dirty="0" smtClean="0">
                <a:ln w="0">
                  <a:solidFill>
                    <a:srgbClr val="09531B"/>
                  </a:solidFill>
                </a:ln>
                <a:solidFill>
                  <a:srgbClr val="0953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2200</a:t>
            </a:r>
            <a:r>
              <a:rPr lang="ko-KR" altLang="en-US" sz="2800" dirty="0" smtClean="0">
                <a:ln w="0">
                  <a:solidFill>
                    <a:srgbClr val="09531B"/>
                  </a:solidFill>
                </a:ln>
                <a:solidFill>
                  <a:srgbClr val="09531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여건</a:t>
            </a:r>
            <a:endParaRPr lang="ko-KR" altLang="en-US" sz="2800" dirty="0">
              <a:ln w="0">
                <a:solidFill>
                  <a:srgbClr val="09531B"/>
                </a:solidFill>
              </a:ln>
              <a:solidFill>
                <a:srgbClr val="09531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0246" y="4281714"/>
            <a:ext cx="4303610" cy="727391"/>
          </a:xfrm>
          <a:prstGeom prst="rect">
            <a:avLst/>
          </a:prstGeom>
          <a:noFill/>
          <a:ln w="57150">
            <a:solidFill>
              <a:srgbClr val="0953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96000" y="3749709"/>
            <a:ext cx="2322286" cy="648119"/>
          </a:xfrm>
          <a:prstGeom prst="rect">
            <a:avLst/>
          </a:prstGeom>
          <a:noFill/>
          <a:ln w="57150">
            <a:solidFill>
              <a:srgbClr val="0953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1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578</Words>
  <Application>Microsoft Office PowerPoint</Application>
  <PresentationFormat>와이드스크린</PresentationFormat>
  <Paragraphs>74</Paragraphs>
  <Slides>33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Arial</vt:lpstr>
      <vt:lpstr>Wingdings</vt:lpstr>
      <vt:lpstr>맑은 고딕</vt:lpstr>
      <vt:lpstr>스냅스 사춘기 M</vt:lpstr>
      <vt:lpstr>Graphite Std</vt:lpstr>
      <vt:lpstr>Office 테마</vt:lpstr>
      <vt:lpstr>너 머니? 아직도 모르니? </vt:lpstr>
      <vt:lpstr>INDEX</vt:lpstr>
      <vt:lpstr>PowerPoint 프레젠테이션</vt:lpstr>
      <vt:lpstr>PowerPoint 프레젠테이션</vt:lpstr>
      <vt:lpstr>여행 패턴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여행 전, 여행 국가의 물가의 감을 잡자! </vt:lpstr>
      <vt:lpstr>PowerPoint 프레젠테이션</vt:lpstr>
      <vt:lpstr>PowerPoint 프레젠테이션</vt:lpstr>
      <vt:lpstr>여행 전, 실시간 환율을 제공!</vt:lpstr>
      <vt:lpstr>PowerPoint 프레젠테이션</vt:lpstr>
      <vt:lpstr>PowerPoint 프레젠테이션</vt:lpstr>
      <vt:lpstr>여행 전, 한 가계부 = 한 여행 테마 ? NO!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여행 중, 하루 예산 초과를 알리자 ! </vt:lpstr>
      <vt:lpstr>PowerPoint 프레젠테이션</vt:lpstr>
      <vt:lpstr>여행 후, 사용량을 한 눈에 파악하자! </vt:lpstr>
      <vt:lpstr>PowerPoint 프레젠테이션</vt:lpstr>
      <vt:lpstr>Smart 사용자 Smart 여행 Smart 가계부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JIYOON BAE</dc:creator>
  <cp:lastModifiedBy>JIYOON BAE</cp:lastModifiedBy>
  <cp:revision>100</cp:revision>
  <dcterms:created xsi:type="dcterms:W3CDTF">2016-05-29T09:42:32Z</dcterms:created>
  <dcterms:modified xsi:type="dcterms:W3CDTF">2016-06-09T22:06:05Z</dcterms:modified>
</cp:coreProperties>
</file>